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9" r:id="rId4"/>
    <p:sldId id="260" r:id="rId5"/>
    <p:sldId id="267" r:id="rId6"/>
    <p:sldId id="272" r:id="rId7"/>
    <p:sldId id="273" r:id="rId8"/>
    <p:sldId id="268" r:id="rId9"/>
    <p:sldId id="269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D32"/>
    <a:srgbClr val="C9C2BA"/>
    <a:srgbClr val="742E43"/>
    <a:srgbClr val="5F293B"/>
    <a:srgbClr val="7B4651"/>
    <a:srgbClr val="712B3F"/>
    <a:srgbClr val="642F41"/>
    <a:srgbClr val="992D49"/>
    <a:srgbClr val="A0324E"/>
    <a:srgbClr val="DB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8" autoAdjust="0"/>
    <p:restoredTop sz="96391" autoAdjust="0"/>
  </p:normalViewPr>
  <p:slideViewPr>
    <p:cSldViewPr>
      <p:cViewPr varScale="1">
        <p:scale>
          <a:sx n="88" d="100"/>
          <a:sy n="88" d="100"/>
        </p:scale>
        <p:origin x="66" y="690"/>
      </p:cViewPr>
      <p:guideLst>
        <p:guide orient="horz" pos="754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14/12/2022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2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-23392" y="-27384"/>
            <a:ext cx="9162000" cy="864000"/>
            <a:chOff x="0" y="0"/>
            <a:chExt cx="7722407" cy="1079500"/>
          </a:xfrm>
        </p:grpSpPr>
        <p:sp>
          <p:nvSpPr>
            <p:cNvPr id="13" name="Rectángulo 480"/>
            <p:cNvSpPr/>
            <p:nvPr userDrawn="1"/>
          </p:nvSpPr>
          <p:spPr>
            <a:xfrm rot="5400000" flipV="1">
              <a:off x="843799" y="-843799"/>
              <a:ext cx="1079500" cy="2767097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341455 w 4372800"/>
                <a:gd name="connsiteY0" fmla="*/ 23168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341455 w 4372800"/>
                <a:gd name="connsiteY3" fmla="*/ 23168 h 6092380"/>
                <a:gd name="connsiteX0" fmla="*/ 65769 w 4372800"/>
                <a:gd name="connsiteY0" fmla="*/ 46335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65769 w 4372800"/>
                <a:gd name="connsiteY3" fmla="*/ 46335 h 6092380"/>
                <a:gd name="connsiteX0" fmla="*/ 65769 w 5084259"/>
                <a:gd name="connsiteY0" fmla="*/ 13997 h 6060042"/>
                <a:gd name="connsiteX1" fmla="*/ 5084260 w 5084259"/>
                <a:gd name="connsiteY1" fmla="*/ -1 h 6060042"/>
                <a:gd name="connsiteX2" fmla="*/ 0 w 5084259"/>
                <a:gd name="connsiteY2" fmla="*/ 6060042 h 6060042"/>
                <a:gd name="connsiteX3" fmla="*/ 65769 w 5084259"/>
                <a:gd name="connsiteY3" fmla="*/ 13997 h 606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4259" h="6060042">
                  <a:moveTo>
                    <a:pt x="65769" y="13997"/>
                  </a:moveTo>
                  <a:lnTo>
                    <a:pt x="5084260" y="-1"/>
                  </a:lnTo>
                  <a:lnTo>
                    <a:pt x="0" y="6060042"/>
                  </a:lnTo>
                  <a:lnTo>
                    <a:pt x="65769" y="13997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4" name="Rectángulo 480"/>
            <p:cNvSpPr/>
            <p:nvPr userDrawn="1"/>
          </p:nvSpPr>
          <p:spPr>
            <a:xfrm rot="5400000" flipH="1" flipV="1">
              <a:off x="2653549" y="-977149"/>
              <a:ext cx="1067435" cy="304482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837615 w 2658522"/>
                <a:gd name="connsiteY0" fmla="*/ 0 h 7332043"/>
                <a:gd name="connsiteX1" fmla="*/ 2658522 w 2658522"/>
                <a:gd name="connsiteY1" fmla="*/ 2185810 h 7332043"/>
                <a:gd name="connsiteX2" fmla="*/ 0 w 2658522"/>
                <a:gd name="connsiteY2" fmla="*/ 7332043 h 7332043"/>
                <a:gd name="connsiteX3" fmla="*/ 837615 w 2658522"/>
                <a:gd name="connsiteY3" fmla="*/ 0 h 7332043"/>
                <a:gd name="connsiteX0" fmla="*/ 1581896 w 2658522"/>
                <a:gd name="connsiteY0" fmla="*/ 0 h 7566887"/>
                <a:gd name="connsiteX1" fmla="*/ 2658522 w 2658522"/>
                <a:gd name="connsiteY1" fmla="*/ 2420654 h 7566887"/>
                <a:gd name="connsiteX2" fmla="*/ 0 w 2658522"/>
                <a:gd name="connsiteY2" fmla="*/ 7566887 h 7566887"/>
                <a:gd name="connsiteX3" fmla="*/ 1581896 w 2658522"/>
                <a:gd name="connsiteY3" fmla="*/ 0 h 7566887"/>
                <a:gd name="connsiteX0" fmla="*/ 1352886 w 2429512"/>
                <a:gd name="connsiteY0" fmla="*/ 0 h 6946130"/>
                <a:gd name="connsiteX1" fmla="*/ 2429512 w 2429512"/>
                <a:gd name="connsiteY1" fmla="*/ 2420654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82072"/>
                <a:gd name="connsiteY0" fmla="*/ 0 h 6946130"/>
                <a:gd name="connsiteX1" fmla="*/ 2482073 w 2482072"/>
                <a:gd name="connsiteY1" fmla="*/ 2571125 h 6946130"/>
                <a:gd name="connsiteX2" fmla="*/ 0 w 2482072"/>
                <a:gd name="connsiteY2" fmla="*/ 6946130 h 6946130"/>
                <a:gd name="connsiteX3" fmla="*/ 1352886 w 2482072"/>
                <a:gd name="connsiteY3" fmla="*/ 0 h 6946130"/>
                <a:gd name="connsiteX0" fmla="*/ 1515223 w 2644409"/>
                <a:gd name="connsiteY0" fmla="*/ 0 h 6650505"/>
                <a:gd name="connsiteX1" fmla="*/ 2644410 w 2644409"/>
                <a:gd name="connsiteY1" fmla="*/ 2571125 h 6650505"/>
                <a:gd name="connsiteX2" fmla="*/ 1 w 2644409"/>
                <a:gd name="connsiteY2" fmla="*/ 6650506 h 6650505"/>
                <a:gd name="connsiteX3" fmla="*/ 1515223 w 2644409"/>
                <a:gd name="connsiteY3" fmla="*/ 0 h 6650505"/>
                <a:gd name="connsiteX0" fmla="*/ 1515223 w 2636128"/>
                <a:gd name="connsiteY0" fmla="*/ 0 h 6650505"/>
                <a:gd name="connsiteX1" fmla="*/ 2636128 w 2636128"/>
                <a:gd name="connsiteY1" fmla="*/ 2580359 h 6650505"/>
                <a:gd name="connsiteX2" fmla="*/ 1 w 2636128"/>
                <a:gd name="connsiteY2" fmla="*/ 6650506 h 6650505"/>
                <a:gd name="connsiteX3" fmla="*/ 1515223 w 2636128"/>
                <a:gd name="connsiteY3" fmla="*/ 0 h 6650505"/>
                <a:gd name="connsiteX0" fmla="*/ 1515223 w 2591071"/>
                <a:gd name="connsiteY0" fmla="*/ 0 h 6650505"/>
                <a:gd name="connsiteX1" fmla="*/ 2591071 w 2591071"/>
                <a:gd name="connsiteY1" fmla="*/ 257186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591071"/>
                <a:gd name="connsiteY0" fmla="*/ 0 h 6650505"/>
                <a:gd name="connsiteX1" fmla="*/ 2591072 w 2591071"/>
                <a:gd name="connsiteY1" fmla="*/ 251224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629721"/>
                <a:gd name="connsiteY0" fmla="*/ 0 h 6650505"/>
                <a:gd name="connsiteX1" fmla="*/ 2629722 w 2629721"/>
                <a:gd name="connsiteY1" fmla="*/ 2573917 h 6650505"/>
                <a:gd name="connsiteX2" fmla="*/ 1 w 2629721"/>
                <a:gd name="connsiteY2" fmla="*/ 6650506 h 6650505"/>
                <a:gd name="connsiteX3" fmla="*/ 1515223 w 2629721"/>
                <a:gd name="connsiteY3" fmla="*/ 0 h 665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721" h="6650505">
                  <a:moveTo>
                    <a:pt x="1515223" y="0"/>
                  </a:moveTo>
                  <a:lnTo>
                    <a:pt x="2629722" y="2573917"/>
                  </a:lnTo>
                  <a:lnTo>
                    <a:pt x="1" y="6650506"/>
                  </a:lnTo>
                  <a:lnTo>
                    <a:pt x="1515223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5" name="Rectángulo 480"/>
            <p:cNvSpPr/>
            <p:nvPr userDrawn="1"/>
          </p:nvSpPr>
          <p:spPr>
            <a:xfrm flipH="1" flipV="1">
              <a:off x="3787024" y="3926"/>
              <a:ext cx="2301875" cy="105600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537415 w 2613513"/>
                <a:gd name="connsiteY0" fmla="*/ 0 h 6924457"/>
                <a:gd name="connsiteX1" fmla="*/ 2613513 w 2613513"/>
                <a:gd name="connsiteY1" fmla="*/ 2003925 h 6924457"/>
                <a:gd name="connsiteX2" fmla="*/ 0 w 2613513"/>
                <a:gd name="connsiteY2" fmla="*/ 6924457 h 6924457"/>
                <a:gd name="connsiteX3" fmla="*/ 1537415 w 2613513"/>
                <a:gd name="connsiteY3" fmla="*/ 0 h 6924457"/>
                <a:gd name="connsiteX0" fmla="*/ 1537415 w 2713484"/>
                <a:gd name="connsiteY0" fmla="*/ 0 h 6924457"/>
                <a:gd name="connsiteX1" fmla="*/ 2713484 w 2713484"/>
                <a:gd name="connsiteY1" fmla="*/ 1766161 h 6924457"/>
                <a:gd name="connsiteX2" fmla="*/ 0 w 2713484"/>
                <a:gd name="connsiteY2" fmla="*/ 6924457 h 6924457"/>
                <a:gd name="connsiteX3" fmla="*/ 1537415 w 2713484"/>
                <a:gd name="connsiteY3" fmla="*/ 0 h 6924457"/>
                <a:gd name="connsiteX0" fmla="*/ 1727362 w 2903431"/>
                <a:gd name="connsiteY0" fmla="*/ 0 h 3663697"/>
                <a:gd name="connsiteX1" fmla="*/ 2903431 w 2903431"/>
                <a:gd name="connsiteY1" fmla="*/ 1766161 h 3663697"/>
                <a:gd name="connsiteX2" fmla="*/ 0 w 2903431"/>
                <a:gd name="connsiteY2" fmla="*/ 3663697 h 3663697"/>
                <a:gd name="connsiteX3" fmla="*/ 1727362 w 2903431"/>
                <a:gd name="connsiteY3" fmla="*/ 0 h 3663697"/>
                <a:gd name="connsiteX0" fmla="*/ 1947272 w 3123341"/>
                <a:gd name="connsiteY0" fmla="*/ 0 h 4156249"/>
                <a:gd name="connsiteX1" fmla="*/ 3123341 w 3123341"/>
                <a:gd name="connsiteY1" fmla="*/ 1766161 h 4156249"/>
                <a:gd name="connsiteX2" fmla="*/ 0 w 3123341"/>
                <a:gd name="connsiteY2" fmla="*/ 4156250 h 4156249"/>
                <a:gd name="connsiteX3" fmla="*/ 1947272 w 3123341"/>
                <a:gd name="connsiteY3" fmla="*/ 0 h 4156249"/>
                <a:gd name="connsiteX0" fmla="*/ 1992668 w 3168737"/>
                <a:gd name="connsiteY0" fmla="*/ 0 h 4214812"/>
                <a:gd name="connsiteX1" fmla="*/ 3168737 w 3168737"/>
                <a:gd name="connsiteY1" fmla="*/ 1766161 h 4214812"/>
                <a:gd name="connsiteX2" fmla="*/ 0 w 3168737"/>
                <a:gd name="connsiteY2" fmla="*/ 4214812 h 4214812"/>
                <a:gd name="connsiteX3" fmla="*/ 1992668 w 3168737"/>
                <a:gd name="connsiteY3" fmla="*/ 0 h 4214812"/>
                <a:gd name="connsiteX0" fmla="*/ 1992668 w 3195560"/>
                <a:gd name="connsiteY0" fmla="*/ 0 h 4214812"/>
                <a:gd name="connsiteX1" fmla="*/ 3195560 w 3195560"/>
                <a:gd name="connsiteY1" fmla="*/ 1559812 h 4214812"/>
                <a:gd name="connsiteX2" fmla="*/ 0 w 3195560"/>
                <a:gd name="connsiteY2" fmla="*/ 4214812 h 4214812"/>
                <a:gd name="connsiteX3" fmla="*/ 1992668 w 3195560"/>
                <a:gd name="connsiteY3" fmla="*/ 0 h 4214812"/>
                <a:gd name="connsiteX0" fmla="*/ 1912202 w 3115094"/>
                <a:gd name="connsiteY0" fmla="*/ 0 h 4214816"/>
                <a:gd name="connsiteX1" fmla="*/ 3115094 w 3115094"/>
                <a:gd name="connsiteY1" fmla="*/ 1559812 h 4214816"/>
                <a:gd name="connsiteX2" fmla="*/ 0 w 3115094"/>
                <a:gd name="connsiteY2" fmla="*/ 4214814 h 4214816"/>
                <a:gd name="connsiteX3" fmla="*/ 1912202 w 3115094"/>
                <a:gd name="connsiteY3" fmla="*/ 0 h 4214816"/>
                <a:gd name="connsiteX0" fmla="*/ 1992673 w 3195565"/>
                <a:gd name="connsiteY0" fmla="*/ 0 h 4111644"/>
                <a:gd name="connsiteX1" fmla="*/ 3195565 w 3195565"/>
                <a:gd name="connsiteY1" fmla="*/ 1559812 h 4111644"/>
                <a:gd name="connsiteX2" fmla="*/ 0 w 3195565"/>
                <a:gd name="connsiteY2" fmla="*/ 4111644 h 4111644"/>
                <a:gd name="connsiteX3" fmla="*/ 1992673 w 3195565"/>
                <a:gd name="connsiteY3" fmla="*/ 0 h 4111644"/>
                <a:gd name="connsiteX0" fmla="*/ 2020759 w 3195565"/>
                <a:gd name="connsiteY0" fmla="*/ 2 h 4183644"/>
                <a:gd name="connsiteX1" fmla="*/ 3195565 w 3195565"/>
                <a:gd name="connsiteY1" fmla="*/ 1631812 h 4183644"/>
                <a:gd name="connsiteX2" fmla="*/ 0 w 3195565"/>
                <a:gd name="connsiteY2" fmla="*/ 4183644 h 4183644"/>
                <a:gd name="connsiteX3" fmla="*/ 2020759 w 3195565"/>
                <a:gd name="connsiteY3" fmla="*/ 2 h 4183644"/>
                <a:gd name="connsiteX0" fmla="*/ 2020759 w 3120048"/>
                <a:gd name="connsiteY0" fmla="*/ -2 h 4183640"/>
                <a:gd name="connsiteX1" fmla="*/ 3120048 w 3120048"/>
                <a:gd name="connsiteY1" fmla="*/ 1735272 h 4183640"/>
                <a:gd name="connsiteX2" fmla="*/ 0 w 3120048"/>
                <a:gd name="connsiteY2" fmla="*/ 4183640 h 4183640"/>
                <a:gd name="connsiteX3" fmla="*/ 2020759 w 3120048"/>
                <a:gd name="connsiteY3" fmla="*/ -2 h 4183640"/>
                <a:gd name="connsiteX0" fmla="*/ 2020759 w 3120048"/>
                <a:gd name="connsiteY0" fmla="*/ 2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20759 w 3120048"/>
                <a:gd name="connsiteY3" fmla="*/ 2 h 4183644"/>
                <a:gd name="connsiteX0" fmla="*/ 2079501 w 3120048"/>
                <a:gd name="connsiteY0" fmla="*/ 0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79501 w 3120048"/>
                <a:gd name="connsiteY3" fmla="*/ 0 h 4183644"/>
                <a:gd name="connsiteX0" fmla="*/ 1802576 w 2843123"/>
                <a:gd name="connsiteY0" fmla="*/ 0 h 4074978"/>
                <a:gd name="connsiteX1" fmla="*/ 2843123 w 2843123"/>
                <a:gd name="connsiteY1" fmla="*/ 1787009 h 4074978"/>
                <a:gd name="connsiteX2" fmla="*/ 0 w 2843123"/>
                <a:gd name="connsiteY2" fmla="*/ 4074978 h 4074978"/>
                <a:gd name="connsiteX3" fmla="*/ 1802576 w 2843123"/>
                <a:gd name="connsiteY3" fmla="*/ 0 h 4074978"/>
                <a:gd name="connsiteX0" fmla="*/ 1719717 w 2760264"/>
                <a:gd name="connsiteY0" fmla="*/ 0 h 4053637"/>
                <a:gd name="connsiteX1" fmla="*/ 2760264 w 2760264"/>
                <a:gd name="connsiteY1" fmla="*/ 1787009 h 4053637"/>
                <a:gd name="connsiteX2" fmla="*/ 0 w 2760264"/>
                <a:gd name="connsiteY2" fmla="*/ 4053637 h 4053637"/>
                <a:gd name="connsiteX3" fmla="*/ 1719717 w 2760264"/>
                <a:gd name="connsiteY3" fmla="*/ 0 h 4053637"/>
                <a:gd name="connsiteX0" fmla="*/ 1719892 w 2760439"/>
                <a:gd name="connsiteY0" fmla="*/ 0 h 4008254"/>
                <a:gd name="connsiteX1" fmla="*/ 2760439 w 2760439"/>
                <a:gd name="connsiteY1" fmla="*/ 1787009 h 4008254"/>
                <a:gd name="connsiteX2" fmla="*/ 0 w 2760439"/>
                <a:gd name="connsiteY2" fmla="*/ 4008254 h 4008254"/>
                <a:gd name="connsiteX3" fmla="*/ 1719892 w 2760439"/>
                <a:gd name="connsiteY3" fmla="*/ 0 h 4008254"/>
                <a:gd name="connsiteX0" fmla="*/ 1720067 w 2760614"/>
                <a:gd name="connsiteY0" fmla="*/ 0 h 4073056"/>
                <a:gd name="connsiteX1" fmla="*/ 2760614 w 2760614"/>
                <a:gd name="connsiteY1" fmla="*/ 1787009 h 4073056"/>
                <a:gd name="connsiteX2" fmla="*/ 0 w 2760614"/>
                <a:gd name="connsiteY2" fmla="*/ 4073055 h 4073056"/>
                <a:gd name="connsiteX3" fmla="*/ 1720067 w 2760614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064714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107438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656 w 2920530"/>
                <a:gd name="connsiteY0" fmla="*/ 0 h 4050761"/>
                <a:gd name="connsiteX1" fmla="*/ 2920530 w 2920530"/>
                <a:gd name="connsiteY1" fmla="*/ 2107438 h 4050761"/>
                <a:gd name="connsiteX2" fmla="*/ 0 w 2920530"/>
                <a:gd name="connsiteY2" fmla="*/ 4050761 h 4050761"/>
                <a:gd name="connsiteX3" fmla="*/ 1720656 w 2920530"/>
                <a:gd name="connsiteY3" fmla="*/ 0 h 4050761"/>
                <a:gd name="connsiteX0" fmla="*/ 1721245 w 2921119"/>
                <a:gd name="connsiteY0" fmla="*/ 0 h 4050761"/>
                <a:gd name="connsiteX1" fmla="*/ 2921119 w 2921119"/>
                <a:gd name="connsiteY1" fmla="*/ 2107438 h 4050761"/>
                <a:gd name="connsiteX2" fmla="*/ 0 w 2921119"/>
                <a:gd name="connsiteY2" fmla="*/ 4050761 h 4050761"/>
                <a:gd name="connsiteX3" fmla="*/ 1721245 w 2921119"/>
                <a:gd name="connsiteY3" fmla="*/ 0 h 4050761"/>
                <a:gd name="connsiteX0" fmla="*/ 1721245 w 2921119"/>
                <a:gd name="connsiteY0" fmla="*/ 0 h 4095769"/>
                <a:gd name="connsiteX1" fmla="*/ 2921119 w 2921119"/>
                <a:gd name="connsiteY1" fmla="*/ 2107438 h 4095769"/>
                <a:gd name="connsiteX2" fmla="*/ 0 w 2921119"/>
                <a:gd name="connsiteY2" fmla="*/ 4095768 h 4095769"/>
                <a:gd name="connsiteX3" fmla="*/ 1721245 w 2921119"/>
                <a:gd name="connsiteY3" fmla="*/ 0 h 40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119" h="4095769">
                  <a:moveTo>
                    <a:pt x="1721245" y="0"/>
                  </a:moveTo>
                  <a:lnTo>
                    <a:pt x="2921119" y="2107438"/>
                  </a:lnTo>
                  <a:lnTo>
                    <a:pt x="0" y="4095768"/>
                  </a:lnTo>
                  <a:lnTo>
                    <a:pt x="1721245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6" name="Rectángulo 480"/>
            <p:cNvSpPr/>
            <p:nvPr userDrawn="1"/>
          </p:nvSpPr>
          <p:spPr>
            <a:xfrm rot="5400000" flipH="1" flipV="1">
              <a:off x="6138121" y="-512002"/>
              <a:ext cx="1048385" cy="2093576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011883 w 2613513"/>
                <a:gd name="connsiteY0" fmla="*/ 0 h 7488070"/>
                <a:gd name="connsiteX1" fmla="*/ 2613513 w 2613513"/>
                <a:gd name="connsiteY1" fmla="*/ 2567538 h 7488070"/>
                <a:gd name="connsiteX2" fmla="*/ 0 w 2613513"/>
                <a:gd name="connsiteY2" fmla="*/ 7488070 h 7488070"/>
                <a:gd name="connsiteX3" fmla="*/ 1011883 w 2613513"/>
                <a:gd name="connsiteY3" fmla="*/ 0 h 7488070"/>
                <a:gd name="connsiteX0" fmla="*/ 953794 w 2613513"/>
                <a:gd name="connsiteY0" fmla="*/ -1 h 7644116"/>
                <a:gd name="connsiteX1" fmla="*/ 2613513 w 2613513"/>
                <a:gd name="connsiteY1" fmla="*/ 2723584 h 7644116"/>
                <a:gd name="connsiteX2" fmla="*/ 0 w 2613513"/>
                <a:gd name="connsiteY2" fmla="*/ 7644116 h 7644116"/>
                <a:gd name="connsiteX3" fmla="*/ 953794 w 2613513"/>
                <a:gd name="connsiteY3" fmla="*/ -1 h 7644116"/>
                <a:gd name="connsiteX0" fmla="*/ 896918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896918 w 2613513"/>
                <a:gd name="connsiteY3" fmla="*/ 0 h 7451590"/>
                <a:gd name="connsiteX0" fmla="*/ 982229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982229 w 2613513"/>
                <a:gd name="connsiteY3" fmla="*/ 0 h 7451590"/>
                <a:gd name="connsiteX0" fmla="*/ 2788813 w 4420097"/>
                <a:gd name="connsiteY0" fmla="*/ 0 h 9891165"/>
                <a:gd name="connsiteX1" fmla="*/ 4420097 w 4420097"/>
                <a:gd name="connsiteY1" fmla="*/ 2531058 h 9891165"/>
                <a:gd name="connsiteX2" fmla="*/ 0 w 4420097"/>
                <a:gd name="connsiteY2" fmla="*/ 9891166 h 9891165"/>
                <a:gd name="connsiteX3" fmla="*/ 2788813 w 4420097"/>
                <a:gd name="connsiteY3" fmla="*/ 0 h 9891165"/>
                <a:gd name="connsiteX0" fmla="*/ 2882730 w 4420097"/>
                <a:gd name="connsiteY0" fmla="*/ 2 h 9891160"/>
                <a:gd name="connsiteX1" fmla="*/ 4420097 w 4420097"/>
                <a:gd name="connsiteY1" fmla="*/ 2531053 h 9891160"/>
                <a:gd name="connsiteX2" fmla="*/ 0 w 4420097"/>
                <a:gd name="connsiteY2" fmla="*/ 9891161 h 9891160"/>
                <a:gd name="connsiteX3" fmla="*/ 2882730 w 4420097"/>
                <a:gd name="connsiteY3" fmla="*/ 2 h 9891160"/>
                <a:gd name="connsiteX0" fmla="*/ 2882730 w 4470016"/>
                <a:gd name="connsiteY0" fmla="*/ 2 h 9891160"/>
                <a:gd name="connsiteX1" fmla="*/ 4470014 w 4470016"/>
                <a:gd name="connsiteY1" fmla="*/ 2213278 h 9891160"/>
                <a:gd name="connsiteX2" fmla="*/ 0 w 4470016"/>
                <a:gd name="connsiteY2" fmla="*/ 9891161 h 9891160"/>
                <a:gd name="connsiteX3" fmla="*/ 2882730 w 4470016"/>
                <a:gd name="connsiteY3" fmla="*/ 2 h 9891160"/>
                <a:gd name="connsiteX0" fmla="*/ 2953188 w 4470016"/>
                <a:gd name="connsiteY0" fmla="*/ 2 h 9891155"/>
                <a:gd name="connsiteX1" fmla="*/ 4470014 w 4470016"/>
                <a:gd name="connsiteY1" fmla="*/ 2213273 h 9891155"/>
                <a:gd name="connsiteX2" fmla="*/ 0 w 4470016"/>
                <a:gd name="connsiteY2" fmla="*/ 9891156 h 9891155"/>
                <a:gd name="connsiteX3" fmla="*/ 2953188 w 4470016"/>
                <a:gd name="connsiteY3" fmla="*/ 2 h 9891155"/>
                <a:gd name="connsiteX0" fmla="*/ 2694835 w 4470016"/>
                <a:gd name="connsiteY0" fmla="*/ 0 h 10235533"/>
                <a:gd name="connsiteX1" fmla="*/ 4470014 w 4470016"/>
                <a:gd name="connsiteY1" fmla="*/ 2557651 h 10235533"/>
                <a:gd name="connsiteX2" fmla="*/ 0 w 4470016"/>
                <a:gd name="connsiteY2" fmla="*/ 10235534 h 10235533"/>
                <a:gd name="connsiteX3" fmla="*/ 2694835 w 4470016"/>
                <a:gd name="connsiteY3" fmla="*/ 0 h 10235533"/>
                <a:gd name="connsiteX0" fmla="*/ 2694833 w 4470016"/>
                <a:gd name="connsiteY0" fmla="*/ 2 h 10235528"/>
                <a:gd name="connsiteX1" fmla="*/ 4470014 w 4470016"/>
                <a:gd name="connsiteY1" fmla="*/ 2557646 h 10235528"/>
                <a:gd name="connsiteX2" fmla="*/ 0 w 4470016"/>
                <a:gd name="connsiteY2" fmla="*/ 10235529 h 10235528"/>
                <a:gd name="connsiteX3" fmla="*/ 2694833 w 4470016"/>
                <a:gd name="connsiteY3" fmla="*/ 2 h 10235528"/>
                <a:gd name="connsiteX0" fmla="*/ 2741806 w 4470016"/>
                <a:gd name="connsiteY0" fmla="*/ 2 h 10235523"/>
                <a:gd name="connsiteX1" fmla="*/ 4470014 w 4470016"/>
                <a:gd name="connsiteY1" fmla="*/ 2557641 h 10235523"/>
                <a:gd name="connsiteX2" fmla="*/ 0 w 4470016"/>
                <a:gd name="connsiteY2" fmla="*/ 10235524 h 10235523"/>
                <a:gd name="connsiteX3" fmla="*/ 2741806 w 4470016"/>
                <a:gd name="connsiteY3" fmla="*/ 2 h 10235523"/>
                <a:gd name="connsiteX0" fmla="*/ 2696732 w 4470016"/>
                <a:gd name="connsiteY0" fmla="*/ 2 h 10158403"/>
                <a:gd name="connsiteX1" fmla="*/ 4470014 w 4470016"/>
                <a:gd name="connsiteY1" fmla="*/ 2480521 h 10158403"/>
                <a:gd name="connsiteX2" fmla="*/ 0 w 4470016"/>
                <a:gd name="connsiteY2" fmla="*/ 10158404 h 10158403"/>
                <a:gd name="connsiteX3" fmla="*/ 2696732 w 4470016"/>
                <a:gd name="connsiteY3" fmla="*/ 2 h 1015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016" h="10158403">
                  <a:moveTo>
                    <a:pt x="2696732" y="2"/>
                  </a:moveTo>
                  <a:lnTo>
                    <a:pt x="4470014" y="2480521"/>
                  </a:lnTo>
                  <a:lnTo>
                    <a:pt x="0" y="10158404"/>
                  </a:lnTo>
                  <a:lnTo>
                    <a:pt x="2696732" y="2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7" name="488 Triángulo isósceles"/>
            <p:cNvSpPr/>
            <p:nvPr userDrawn="1"/>
          </p:nvSpPr>
          <p:spPr>
            <a:xfrm>
              <a:off x="138949" y="489701"/>
              <a:ext cx="4355389" cy="584362"/>
            </a:xfrm>
            <a:custGeom>
              <a:avLst/>
              <a:gdLst>
                <a:gd name="connsiteX0" fmla="*/ 0 w 2101850"/>
                <a:gd name="connsiteY0" fmla="*/ 570230 h 570230"/>
                <a:gd name="connsiteX1" fmla="*/ 1050925 w 2101850"/>
                <a:gd name="connsiteY1" fmla="*/ 0 h 570230"/>
                <a:gd name="connsiteX2" fmla="*/ 2101850 w 2101850"/>
                <a:gd name="connsiteY2" fmla="*/ 570230 h 570230"/>
                <a:gd name="connsiteX3" fmla="*/ 0 w 2101850"/>
                <a:gd name="connsiteY3" fmla="*/ 570230 h 570230"/>
                <a:gd name="connsiteX0" fmla="*/ 0 w 2595760"/>
                <a:gd name="connsiteY0" fmla="*/ 590578 h 590578"/>
                <a:gd name="connsiteX1" fmla="*/ 1544835 w 2595760"/>
                <a:gd name="connsiteY1" fmla="*/ 0 h 590578"/>
                <a:gd name="connsiteX2" fmla="*/ 2595760 w 2595760"/>
                <a:gd name="connsiteY2" fmla="*/ 570230 h 590578"/>
                <a:gd name="connsiteX3" fmla="*/ 0 w 2595760"/>
                <a:gd name="connsiteY3" fmla="*/ 590578 h 590578"/>
                <a:gd name="connsiteX0" fmla="*/ 0 w 4431030"/>
                <a:gd name="connsiteY0" fmla="*/ 590578 h 590606"/>
                <a:gd name="connsiteX1" fmla="*/ 1544835 w 4431030"/>
                <a:gd name="connsiteY1" fmla="*/ 0 h 590606"/>
                <a:gd name="connsiteX2" fmla="*/ 4431030 w 4431030"/>
                <a:gd name="connsiteY2" fmla="*/ 590606 h 590606"/>
                <a:gd name="connsiteX3" fmla="*/ 0 w 4431030"/>
                <a:gd name="connsiteY3" fmla="*/ 590578 h 590606"/>
                <a:gd name="connsiteX0" fmla="*/ 0 w 4431030"/>
                <a:gd name="connsiteY0" fmla="*/ 557203 h 557231"/>
                <a:gd name="connsiteX1" fmla="*/ 1553582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20016"/>
                <a:gd name="connsiteY0" fmla="*/ 555503 h 557231"/>
                <a:gd name="connsiteX1" fmla="*/ 1555915 w 4420016"/>
                <a:gd name="connsiteY1" fmla="*/ 0 h 557231"/>
                <a:gd name="connsiteX2" fmla="*/ 4420016 w 4420016"/>
                <a:gd name="connsiteY2" fmla="*/ 557231 h 557231"/>
                <a:gd name="connsiteX3" fmla="*/ 0 w 4420016"/>
                <a:gd name="connsiteY3" fmla="*/ 555503 h 557231"/>
                <a:gd name="connsiteX0" fmla="*/ 0 w 4392479"/>
                <a:gd name="connsiteY0" fmla="*/ 555503 h 557231"/>
                <a:gd name="connsiteX1" fmla="*/ 1528378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55503 h 557231"/>
                <a:gd name="connsiteX1" fmla="*/ 1489451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72417 h 572417"/>
                <a:gd name="connsiteX1" fmla="*/ 1489451 w 4392479"/>
                <a:gd name="connsiteY1" fmla="*/ 0 h 572417"/>
                <a:gd name="connsiteX2" fmla="*/ 4392479 w 4392479"/>
                <a:gd name="connsiteY2" fmla="*/ 557231 h 572417"/>
                <a:gd name="connsiteX3" fmla="*/ 0 w 4392479"/>
                <a:gd name="connsiteY3" fmla="*/ 572417 h 572417"/>
                <a:gd name="connsiteX0" fmla="*/ 0 w 4392479"/>
                <a:gd name="connsiteY0" fmla="*/ 572417 h 584029"/>
                <a:gd name="connsiteX1" fmla="*/ 1489451 w 4392479"/>
                <a:gd name="connsiteY1" fmla="*/ 0 h 584029"/>
                <a:gd name="connsiteX2" fmla="*/ 4392479 w 4392479"/>
                <a:gd name="connsiteY2" fmla="*/ 584029 h 584029"/>
                <a:gd name="connsiteX3" fmla="*/ 0 w 4392479"/>
                <a:gd name="connsiteY3" fmla="*/ 572417 h 5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2479" h="584029">
                  <a:moveTo>
                    <a:pt x="0" y="572417"/>
                  </a:moveTo>
                  <a:lnTo>
                    <a:pt x="1489451" y="0"/>
                  </a:lnTo>
                  <a:lnTo>
                    <a:pt x="4392479" y="584029"/>
                  </a:lnTo>
                  <a:lnTo>
                    <a:pt x="0" y="572417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8" name="489 Triángulo isósceles"/>
            <p:cNvSpPr/>
            <p:nvPr userDrawn="1"/>
          </p:nvSpPr>
          <p:spPr>
            <a:xfrm rot="10800000">
              <a:off x="2929774" y="13451"/>
              <a:ext cx="3045318" cy="483870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1712595"/>
                <a:gd name="connsiteY0" fmla="*/ 567132 h 567132"/>
                <a:gd name="connsiteX1" fmla="*/ 699043 w 1712595"/>
                <a:gd name="connsiteY1" fmla="*/ 0 h 567132"/>
                <a:gd name="connsiteX2" fmla="*/ 1712595 w 1712595"/>
                <a:gd name="connsiteY2" fmla="*/ 567132 h 567132"/>
                <a:gd name="connsiteX3" fmla="*/ 0 w 1712595"/>
                <a:gd name="connsiteY3" fmla="*/ 567132 h 567132"/>
                <a:gd name="connsiteX0" fmla="*/ 0 w 3106229"/>
                <a:gd name="connsiteY0" fmla="*/ 567133 h 567133"/>
                <a:gd name="connsiteX1" fmla="*/ 2092677 w 3106229"/>
                <a:gd name="connsiteY1" fmla="*/ 0 h 567133"/>
                <a:gd name="connsiteX2" fmla="*/ 3106229 w 3106229"/>
                <a:gd name="connsiteY2" fmla="*/ 567132 h 567133"/>
                <a:gd name="connsiteX3" fmla="*/ 0 w 3106229"/>
                <a:gd name="connsiteY3" fmla="*/ 567133 h 567133"/>
                <a:gd name="connsiteX0" fmla="*/ 0 w 3106229"/>
                <a:gd name="connsiteY0" fmla="*/ 567134 h 567134"/>
                <a:gd name="connsiteX1" fmla="*/ 2092532 w 3106229"/>
                <a:gd name="connsiteY1" fmla="*/ 0 h 567134"/>
                <a:gd name="connsiteX2" fmla="*/ 3106229 w 3106229"/>
                <a:gd name="connsiteY2" fmla="*/ 567133 h 567134"/>
                <a:gd name="connsiteX3" fmla="*/ 0 w 3106229"/>
                <a:gd name="connsiteY3" fmla="*/ 567134 h 567134"/>
                <a:gd name="connsiteX0" fmla="*/ 0 w 3106229"/>
                <a:gd name="connsiteY0" fmla="*/ 567135 h 567135"/>
                <a:gd name="connsiteX1" fmla="*/ 2120377 w 3106229"/>
                <a:gd name="connsiteY1" fmla="*/ 0 h 567135"/>
                <a:gd name="connsiteX2" fmla="*/ 3106229 w 3106229"/>
                <a:gd name="connsiteY2" fmla="*/ 567134 h 567135"/>
                <a:gd name="connsiteX3" fmla="*/ 0 w 3106229"/>
                <a:gd name="connsiteY3" fmla="*/ 567135 h 567135"/>
                <a:gd name="connsiteX0" fmla="*/ 0 w 3106229"/>
                <a:gd name="connsiteY0" fmla="*/ 567136 h 567136"/>
                <a:gd name="connsiteX1" fmla="*/ 2142717 w 3106229"/>
                <a:gd name="connsiteY1" fmla="*/ 0 h 567136"/>
                <a:gd name="connsiteX2" fmla="*/ 3106229 w 3106229"/>
                <a:gd name="connsiteY2" fmla="*/ 567135 h 567136"/>
                <a:gd name="connsiteX3" fmla="*/ 0 w 3106229"/>
                <a:gd name="connsiteY3" fmla="*/ 567136 h 567136"/>
                <a:gd name="connsiteX0" fmla="*/ 0 w 3106229"/>
                <a:gd name="connsiteY0" fmla="*/ 523376 h 523376"/>
                <a:gd name="connsiteX1" fmla="*/ 2137514 w 3106229"/>
                <a:gd name="connsiteY1" fmla="*/ 0 h 523376"/>
                <a:gd name="connsiteX2" fmla="*/ 3106229 w 3106229"/>
                <a:gd name="connsiteY2" fmla="*/ 523375 h 523376"/>
                <a:gd name="connsiteX3" fmla="*/ 0 w 3106229"/>
                <a:gd name="connsiteY3" fmla="*/ 523376 h 523376"/>
                <a:gd name="connsiteX0" fmla="*/ 0 w 3106229"/>
                <a:gd name="connsiteY0" fmla="*/ 523437 h 523437"/>
                <a:gd name="connsiteX1" fmla="*/ 2137820 w 3106229"/>
                <a:gd name="connsiteY1" fmla="*/ 0 h 523437"/>
                <a:gd name="connsiteX2" fmla="*/ 3106229 w 3106229"/>
                <a:gd name="connsiteY2" fmla="*/ 523436 h 523437"/>
                <a:gd name="connsiteX3" fmla="*/ 0 w 3106229"/>
                <a:gd name="connsiteY3" fmla="*/ 523437 h 523437"/>
                <a:gd name="connsiteX0" fmla="*/ 0 w 3106229"/>
                <a:gd name="connsiteY0" fmla="*/ 556500 h 556500"/>
                <a:gd name="connsiteX1" fmla="*/ 2138126 w 3106229"/>
                <a:gd name="connsiteY1" fmla="*/ 0 h 556500"/>
                <a:gd name="connsiteX2" fmla="*/ 3106229 w 3106229"/>
                <a:gd name="connsiteY2" fmla="*/ 556499 h 556500"/>
                <a:gd name="connsiteX3" fmla="*/ 0 w 3106229"/>
                <a:gd name="connsiteY3" fmla="*/ 556500 h 556500"/>
                <a:gd name="connsiteX0" fmla="*/ 0 w 3106229"/>
                <a:gd name="connsiteY0" fmla="*/ 556500 h 556501"/>
                <a:gd name="connsiteX1" fmla="*/ 2138126 w 3106229"/>
                <a:gd name="connsiteY1" fmla="*/ 0 h 556501"/>
                <a:gd name="connsiteX2" fmla="*/ 3106229 w 3106229"/>
                <a:gd name="connsiteY2" fmla="*/ 556501 h 556501"/>
                <a:gd name="connsiteX3" fmla="*/ 0 w 3106229"/>
                <a:gd name="connsiteY3" fmla="*/ 556500 h 556501"/>
                <a:gd name="connsiteX0" fmla="*/ 0 w 3106229"/>
                <a:gd name="connsiteY0" fmla="*/ 473929 h 473930"/>
                <a:gd name="connsiteX1" fmla="*/ 2287180 w 3106229"/>
                <a:gd name="connsiteY1" fmla="*/ 0 h 473930"/>
                <a:gd name="connsiteX2" fmla="*/ 3106229 w 3106229"/>
                <a:gd name="connsiteY2" fmla="*/ 473930 h 473930"/>
                <a:gd name="connsiteX3" fmla="*/ 0 w 3106229"/>
                <a:gd name="connsiteY3" fmla="*/ 473929 h 473930"/>
                <a:gd name="connsiteX0" fmla="*/ 0 w 3106229"/>
                <a:gd name="connsiteY0" fmla="*/ 479629 h 479629"/>
                <a:gd name="connsiteX1" fmla="*/ 2287180 w 3106229"/>
                <a:gd name="connsiteY1" fmla="*/ 0 h 479629"/>
                <a:gd name="connsiteX2" fmla="*/ 3106229 w 3106229"/>
                <a:gd name="connsiteY2" fmla="*/ 473930 h 479629"/>
                <a:gd name="connsiteX3" fmla="*/ 0 w 3106229"/>
                <a:gd name="connsiteY3" fmla="*/ 479629 h 479629"/>
                <a:gd name="connsiteX0" fmla="*/ 0 w 3073173"/>
                <a:gd name="connsiteY0" fmla="*/ 485148 h 485148"/>
                <a:gd name="connsiteX1" fmla="*/ 2254124 w 3073173"/>
                <a:gd name="connsiteY1" fmla="*/ 0 h 485148"/>
                <a:gd name="connsiteX2" fmla="*/ 3073173 w 3073173"/>
                <a:gd name="connsiteY2" fmla="*/ 473930 h 485148"/>
                <a:gd name="connsiteX3" fmla="*/ 0 w 3073173"/>
                <a:gd name="connsiteY3" fmla="*/ 485148 h 4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173" h="485148">
                  <a:moveTo>
                    <a:pt x="0" y="485148"/>
                  </a:moveTo>
                  <a:lnTo>
                    <a:pt x="2254124" y="0"/>
                  </a:lnTo>
                  <a:lnTo>
                    <a:pt x="3073173" y="473930"/>
                  </a:lnTo>
                  <a:lnTo>
                    <a:pt x="0" y="48514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19" name="490 Triángulo isósceles"/>
            <p:cNvSpPr/>
            <p:nvPr userDrawn="1"/>
          </p:nvSpPr>
          <p:spPr>
            <a:xfrm>
              <a:off x="4777624" y="470651"/>
              <a:ext cx="2837306" cy="604429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2900452"/>
                <a:gd name="connsiteY0" fmla="*/ 484505 h 484505"/>
                <a:gd name="connsiteX1" fmla="*/ 856298 w 2900452"/>
                <a:gd name="connsiteY1" fmla="*/ 0 h 484505"/>
                <a:gd name="connsiteX2" fmla="*/ 2900452 w 2900452"/>
                <a:gd name="connsiteY2" fmla="*/ 484505 h 484505"/>
                <a:gd name="connsiteX3" fmla="*/ 0 w 2900452"/>
                <a:gd name="connsiteY3" fmla="*/ 484505 h 484505"/>
                <a:gd name="connsiteX0" fmla="*/ 0 w 2856786"/>
                <a:gd name="connsiteY0" fmla="*/ 484505 h 486767"/>
                <a:gd name="connsiteX1" fmla="*/ 856298 w 2856786"/>
                <a:gd name="connsiteY1" fmla="*/ 0 h 486767"/>
                <a:gd name="connsiteX2" fmla="*/ 2856786 w 2856786"/>
                <a:gd name="connsiteY2" fmla="*/ 486767 h 486767"/>
                <a:gd name="connsiteX3" fmla="*/ 0 w 2856786"/>
                <a:gd name="connsiteY3" fmla="*/ 484505 h 486767"/>
                <a:gd name="connsiteX0" fmla="*/ 0 w 2818219"/>
                <a:gd name="connsiteY0" fmla="*/ 484505 h 492636"/>
                <a:gd name="connsiteX1" fmla="*/ 856298 w 2818219"/>
                <a:gd name="connsiteY1" fmla="*/ 0 h 492636"/>
                <a:gd name="connsiteX2" fmla="*/ 2818219 w 2818219"/>
                <a:gd name="connsiteY2" fmla="*/ 492636 h 492636"/>
                <a:gd name="connsiteX3" fmla="*/ 0 w 2818219"/>
                <a:gd name="connsiteY3" fmla="*/ 484505 h 492636"/>
                <a:gd name="connsiteX0" fmla="*/ 0 w 2862287"/>
                <a:gd name="connsiteY0" fmla="*/ 484505 h 512663"/>
                <a:gd name="connsiteX1" fmla="*/ 856298 w 2862287"/>
                <a:gd name="connsiteY1" fmla="*/ 0 h 512663"/>
                <a:gd name="connsiteX2" fmla="*/ 2862287 w 2862287"/>
                <a:gd name="connsiteY2" fmla="*/ 512663 h 512663"/>
                <a:gd name="connsiteX3" fmla="*/ 0 w 2862287"/>
                <a:gd name="connsiteY3" fmla="*/ 484505 h 512663"/>
                <a:gd name="connsiteX0" fmla="*/ 0 w 2862287"/>
                <a:gd name="connsiteY0" fmla="*/ 484505 h 499659"/>
                <a:gd name="connsiteX1" fmla="*/ 856298 w 2862287"/>
                <a:gd name="connsiteY1" fmla="*/ 0 h 499659"/>
                <a:gd name="connsiteX2" fmla="*/ 2862287 w 2862287"/>
                <a:gd name="connsiteY2" fmla="*/ 499659 h 499659"/>
                <a:gd name="connsiteX3" fmla="*/ 0 w 2862287"/>
                <a:gd name="connsiteY3" fmla="*/ 484505 h 499659"/>
                <a:gd name="connsiteX0" fmla="*/ 0 w 2862287"/>
                <a:gd name="connsiteY0" fmla="*/ 578252 h 593406"/>
                <a:gd name="connsiteX1" fmla="*/ 820613 w 2862287"/>
                <a:gd name="connsiteY1" fmla="*/ 0 h 593406"/>
                <a:gd name="connsiteX2" fmla="*/ 2862287 w 2862287"/>
                <a:gd name="connsiteY2" fmla="*/ 593406 h 593406"/>
                <a:gd name="connsiteX3" fmla="*/ 0 w 2862287"/>
                <a:gd name="connsiteY3" fmla="*/ 578252 h 593406"/>
                <a:gd name="connsiteX0" fmla="*/ 0 w 2862287"/>
                <a:gd name="connsiteY0" fmla="*/ 604429 h 604429"/>
                <a:gd name="connsiteX1" fmla="*/ 820613 w 2862287"/>
                <a:gd name="connsiteY1" fmla="*/ 0 h 604429"/>
                <a:gd name="connsiteX2" fmla="*/ 2862287 w 2862287"/>
                <a:gd name="connsiteY2" fmla="*/ 593406 h 604429"/>
                <a:gd name="connsiteX3" fmla="*/ 0 w 2862287"/>
                <a:gd name="connsiteY3" fmla="*/ 604429 h 60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287" h="604429">
                  <a:moveTo>
                    <a:pt x="0" y="604429"/>
                  </a:moveTo>
                  <a:lnTo>
                    <a:pt x="820613" y="0"/>
                  </a:lnTo>
                  <a:lnTo>
                    <a:pt x="2862287" y="593406"/>
                  </a:lnTo>
                  <a:lnTo>
                    <a:pt x="0" y="604429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  <p:sp>
          <p:nvSpPr>
            <p:cNvPr id="21" name="491 Triángulo isósceles"/>
            <p:cNvSpPr/>
            <p:nvPr userDrawn="1"/>
          </p:nvSpPr>
          <p:spPr>
            <a:xfrm flipV="1">
              <a:off x="6196849" y="13451"/>
              <a:ext cx="1525558" cy="1013650"/>
            </a:xfrm>
            <a:custGeom>
              <a:avLst/>
              <a:gdLst>
                <a:gd name="connsiteX0" fmla="*/ 0 w 1147445"/>
                <a:gd name="connsiteY0" fmla="*/ 638810 h 638810"/>
                <a:gd name="connsiteX1" fmla="*/ 573723 w 1147445"/>
                <a:gd name="connsiteY1" fmla="*/ 0 h 638810"/>
                <a:gd name="connsiteX2" fmla="*/ 1147445 w 1147445"/>
                <a:gd name="connsiteY2" fmla="*/ 638810 h 638810"/>
                <a:gd name="connsiteX3" fmla="*/ 0 w 1147445"/>
                <a:gd name="connsiteY3" fmla="*/ 638810 h 638810"/>
                <a:gd name="connsiteX0" fmla="*/ 0 w 1147445"/>
                <a:gd name="connsiteY0" fmla="*/ 1013383 h 1013383"/>
                <a:gd name="connsiteX1" fmla="*/ 1147445 w 1147445"/>
                <a:gd name="connsiteY1" fmla="*/ 0 h 1013383"/>
                <a:gd name="connsiteX2" fmla="*/ 1147445 w 1147445"/>
                <a:gd name="connsiteY2" fmla="*/ 1013383 h 1013383"/>
                <a:gd name="connsiteX3" fmla="*/ 0 w 1147445"/>
                <a:gd name="connsiteY3" fmla="*/ 1013383 h 1013383"/>
                <a:gd name="connsiteX0" fmla="*/ 0 w 1538543"/>
                <a:gd name="connsiteY0" fmla="*/ 1013142 h 1013383"/>
                <a:gd name="connsiteX1" fmla="*/ 1538543 w 1538543"/>
                <a:gd name="connsiteY1" fmla="*/ 0 h 1013383"/>
                <a:gd name="connsiteX2" fmla="*/ 1538543 w 1538543"/>
                <a:gd name="connsiteY2" fmla="*/ 1013383 h 1013383"/>
                <a:gd name="connsiteX3" fmla="*/ 0 w 1538543"/>
                <a:gd name="connsiteY3" fmla="*/ 1013142 h 10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543" h="1013383">
                  <a:moveTo>
                    <a:pt x="0" y="1013142"/>
                  </a:moveTo>
                  <a:lnTo>
                    <a:pt x="1538543" y="0"/>
                  </a:lnTo>
                  <a:lnTo>
                    <a:pt x="1538543" y="1013383"/>
                  </a:lnTo>
                  <a:lnTo>
                    <a:pt x="0" y="1013142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 dirty="0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919193" y="22695"/>
            <a:ext cx="4758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EVALUACIÓN DE CONSISTENCIA Y RESULTADOS </a:t>
            </a:r>
          </a:p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2021</a:t>
            </a: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62EF66-85BD-C4B7-8A50-2AA2D82B4851}"/>
              </a:ext>
            </a:extLst>
          </p:cNvPr>
          <p:cNvSpPr txBox="1"/>
          <p:nvPr userDrawn="1"/>
        </p:nvSpPr>
        <p:spPr>
          <a:xfrm>
            <a:off x="3915914" y="511292"/>
            <a:ext cx="4832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INFRAESTRUCTURA EDUCATIVA </a:t>
            </a:r>
            <a:r>
              <a:rPr lang="es-E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SUPERIOR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(FAM)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319BD2-1C5D-4831-5FD1-20E4B16C6AEE}"/>
              </a:ext>
            </a:extLst>
          </p:cNvPr>
          <p:cNvCxnSpPr>
            <a:cxnSpLocks/>
          </p:cNvCxnSpPr>
          <p:nvPr userDrawn="1"/>
        </p:nvCxnSpPr>
        <p:spPr>
          <a:xfrm>
            <a:off x="-17850" y="836712"/>
            <a:ext cx="9180512" cy="0"/>
          </a:xfrm>
          <a:prstGeom prst="line">
            <a:avLst/>
          </a:prstGeom>
          <a:ln w="38100">
            <a:solidFill>
              <a:srgbClr val="651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895B5F5-A954-9697-9B67-7C7A1EAEC252}"/>
              </a:ext>
            </a:extLst>
          </p:cNvPr>
          <p:cNvCxnSpPr>
            <a:cxnSpLocks/>
          </p:cNvCxnSpPr>
          <p:nvPr userDrawn="1"/>
        </p:nvCxnSpPr>
        <p:spPr>
          <a:xfrm>
            <a:off x="-18662" y="6669360"/>
            <a:ext cx="9180512" cy="0"/>
          </a:xfrm>
          <a:prstGeom prst="line">
            <a:avLst/>
          </a:prstGeom>
          <a:ln w="38100">
            <a:solidFill>
              <a:srgbClr val="C9C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 Imagen" descr="Logotipo, nombre de la empresa&#10;&#10;Descripción generada automáticamente"/>
          <p:cNvPicPr/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8403" r="12347" b="28624"/>
          <a:stretch/>
        </p:blipFill>
        <p:spPr>
          <a:xfrm>
            <a:off x="1799912" y="44624"/>
            <a:ext cx="1980000" cy="756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1099EB7-67A7-4A84-A330-FE1F0A4903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6" b="10989"/>
          <a:stretch/>
        </p:blipFill>
        <p:spPr bwMode="auto">
          <a:xfrm>
            <a:off x="6094" y="32341"/>
            <a:ext cx="1757594" cy="780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estiza" panose="00000500000000000000" pitchFamily="50" charset="0"/>
          <a:ea typeface="+mn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pranet.sinaloa.gob.mx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transparencia.sinaloa.gob.mx/p/datos-abiert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ife.gob.mx/" TargetMode="External"/><Relationship Id="rId5" Type="http://schemas.openxmlformats.org/officeDocument/2006/relationships/hyperlink" Target="https://armonizacioncontable.sinaloa.gob.mx/detalle/organismo.aspx?id=25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44A6D-ADE3-4ECF-A721-FA31BD3E5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graphicFrame>
        <p:nvGraphicFramePr>
          <p:cNvPr id="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09217"/>
              </p:ext>
            </p:extLst>
          </p:nvPr>
        </p:nvGraphicFramePr>
        <p:xfrm>
          <a:off x="607987" y="1700808"/>
          <a:ext cx="7924454" cy="131743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924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8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Infraestructura Educativa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Superior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(FAM)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es operado por el ISIFE y creado en el año 1998. Se tiene por objetivo general mejorar la Infraestructura Física Educativa en el Estado de Sinaloa al contar con acciones de construcción, equipamiento, mantenimiento y rehabilitación, proporcionando instalaciones y equipamiento adecuado que coadyuven en el bienestar y fortalecimiento de la Educación y asegurar que el Sistema Educativo Estatal ofrezca educación pertinente y de calidad. El problema público que atiene el programa es la deficiencia en la Infraestructura Física Educativa.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4A9E74F1-8E17-4916-A51F-D8C478B0A13E}"/>
              </a:ext>
            </a:extLst>
          </p:cNvPr>
          <p:cNvSpPr txBox="1"/>
          <p:nvPr/>
        </p:nvSpPr>
        <p:spPr>
          <a:xfrm>
            <a:off x="607987" y="1002214"/>
            <a:ext cx="468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Descripción del Programa</a:t>
            </a:r>
          </a:p>
        </p:txBody>
      </p:sp>
      <p:sp>
        <p:nvSpPr>
          <p:cNvPr id="6" name="4 Elipse">
            <a:extLst>
              <a:ext uri="{FF2B5EF4-FFF2-40B4-BE49-F238E27FC236}">
                <a16:creationId xmlns:a16="http://schemas.microsoft.com/office/drawing/2014/main" id="{9A6297A6-2255-4B14-AB75-F1093ADB9269}"/>
              </a:ext>
            </a:extLst>
          </p:cNvPr>
          <p:cNvSpPr>
            <a:spLocks noChangeAspect="1"/>
          </p:cNvSpPr>
          <p:nvPr/>
        </p:nvSpPr>
        <p:spPr>
          <a:xfrm>
            <a:off x="251520" y="969692"/>
            <a:ext cx="371108" cy="37110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EB565C-885A-424D-908D-510D187F7023}"/>
              </a:ext>
            </a:extLst>
          </p:cNvPr>
          <p:cNvSpPr txBox="1"/>
          <p:nvPr/>
        </p:nvSpPr>
        <p:spPr>
          <a:xfrm>
            <a:off x="622628" y="3140968"/>
            <a:ext cx="294126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C9C2BA"/>
              </a:buClr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Dicho programa contribuye a coadyuvar en el bienestar y fortalecimiento de la educación y asegurar que el Sistema Educativo Estatal ofrezca educación pertinente y de calidad</a:t>
            </a:r>
          </a:p>
          <a:p>
            <a:pPr algn="just">
              <a:lnSpc>
                <a:spcPct val="150000"/>
              </a:lnSpc>
              <a:buClr>
                <a:srgbClr val="C9C2BA"/>
              </a:buClr>
            </a:pPr>
            <a:endParaRPr lang="es-MX" sz="1100" dirty="0" smtClean="0">
              <a:latin typeface="Mestiza" panose="00000500000000000000" pitchFamily="50" charset="0"/>
              <a:ea typeface="Calibri"/>
              <a:cs typeface="Times New Roman"/>
            </a:endParaRPr>
          </a:p>
          <a:p>
            <a:pPr marL="17145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Actividades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que realiza el programa:</a:t>
            </a:r>
          </a:p>
          <a:p>
            <a:pPr marL="36000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§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Construcción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.</a:t>
            </a:r>
          </a:p>
          <a:p>
            <a:pPr marL="36000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§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Rehabilitación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.</a:t>
            </a:r>
          </a:p>
          <a:p>
            <a:pPr marL="36000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§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Equipamiento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.</a:t>
            </a:r>
          </a:p>
          <a:p>
            <a:pPr marL="360000" indent="-171450" algn="just">
              <a:lnSpc>
                <a:spcPct val="150000"/>
              </a:lnSpc>
              <a:buClr>
                <a:srgbClr val="C9C2BA"/>
              </a:buClr>
              <a:buFont typeface="Wingdings" panose="05000000000000000000" pitchFamily="2" charset="2"/>
              <a:buChar char="§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Mejoramiento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de espacios educativos.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09" y="3250172"/>
            <a:ext cx="4741324" cy="266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80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2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BE52F7A6-3E65-E1D7-B042-4D6C5DE443E6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Diseño</a:t>
            </a: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88375"/>
              </p:ext>
            </p:extLst>
          </p:nvPr>
        </p:nvGraphicFramePr>
        <p:xfrm>
          <a:off x="436919" y="1484784"/>
          <a:ext cx="3847047" cy="9059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4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este apartado, el programa 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destaca lo siguiente: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4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216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Ley General de la Infraestructura Física. </a:t>
                      </a:r>
                    </a:p>
                    <a:p>
                      <a:pPr marL="216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Ley de Obras Públicas del Estado de Sinaloa.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11257"/>
              </p:ext>
            </p:extLst>
          </p:nvPr>
        </p:nvGraphicFramePr>
        <p:xfrm>
          <a:off x="4572000" y="1876782"/>
          <a:ext cx="4032448" cy="3136394"/>
        </p:xfrm>
        <a:graphic>
          <a:graphicData uri="http://schemas.openxmlformats.org/drawingml/2006/table">
            <a:tbl>
              <a:tblPr firstRow="1" firstCol="1" bandRow="1"/>
              <a:tblGrid>
                <a:gridCol w="2004931">
                  <a:extLst>
                    <a:ext uri="{9D8B030D-6E8A-4147-A177-3AD203B41FA5}">
                      <a16:colId xmlns:a16="http://schemas.microsoft.com/office/drawing/2014/main" val="4044172872"/>
                    </a:ext>
                  </a:extLst>
                </a:gridCol>
                <a:gridCol w="2027517">
                  <a:extLst>
                    <a:ext uri="{9D8B030D-6E8A-4147-A177-3AD203B41FA5}">
                      <a16:colId xmlns:a16="http://schemas.microsoft.com/office/drawing/2014/main" val="3112103882"/>
                    </a:ext>
                  </a:extLst>
                </a:gridCol>
              </a:tblGrid>
              <a:tr h="4406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Estatal de Desarrollo (PED) Sinaloa 2017 – 2021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Nacional de Desarrollo (PND) 2019 – 2024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29170"/>
                  </a:ext>
                </a:extLst>
              </a:tr>
              <a:tr h="663929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estratégico II.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2.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2. Política Social,</a:t>
                      </a:r>
                      <a:r>
                        <a:rPr lang="es-MX" sz="1000" baseline="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 para toda la población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921"/>
                  </a:ext>
                </a:extLst>
              </a:tr>
              <a:tr h="62696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Estatal de Educación (PEE) 2017 -2021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Educación 2020 – 2024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02054"/>
                  </a:ext>
                </a:extLst>
              </a:tr>
              <a:tr h="569689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5.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 4.1.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prioritario 4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 prioritaria 4.1. 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20165"/>
                  </a:ext>
                </a:extLst>
              </a:tr>
              <a:tr h="342679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del Desarrollo Sostenible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85429"/>
                  </a:ext>
                </a:extLst>
              </a:tr>
              <a:tr h="492477">
                <a:tc gridSpan="2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4.</a:t>
                      </a: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0215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295307" y="1510606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>
                <a:latin typeface="Mestiza" panose="00000500000000000000" pitchFamily="50" charset="0"/>
              </a:rPr>
              <a:t>Alineación del programa: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23528" y="2492896"/>
            <a:ext cx="3286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>
                <a:latin typeface="Mestiza" panose="00000500000000000000" pitchFamily="50" charset="0"/>
              </a:rPr>
              <a:t>Población potencial y objetivo del programa: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65460"/>
              </p:ext>
            </p:extLst>
          </p:nvPr>
        </p:nvGraphicFramePr>
        <p:xfrm>
          <a:off x="706625" y="2852936"/>
          <a:ext cx="3577342" cy="1457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671">
                  <a:extLst>
                    <a:ext uri="{9D8B030D-6E8A-4147-A177-3AD203B41FA5}">
                      <a16:colId xmlns:a16="http://schemas.microsoft.com/office/drawing/2014/main" val="1715382026"/>
                    </a:ext>
                  </a:extLst>
                </a:gridCol>
                <a:gridCol w="1788671">
                  <a:extLst>
                    <a:ext uri="{9D8B030D-6E8A-4147-A177-3AD203B41FA5}">
                      <a16:colId xmlns:a16="http://schemas.microsoft.com/office/drawing/2014/main" val="3553453926"/>
                    </a:ext>
                  </a:extLst>
                </a:gridCol>
              </a:tblGrid>
              <a:tr h="2827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Alumnos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Planteles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74123"/>
                  </a:ext>
                </a:extLst>
              </a:tr>
              <a:tr h="30574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 Potencial (PP)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68567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127,017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111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4600"/>
                  </a:ext>
                </a:extLst>
              </a:tr>
              <a:tr h="28975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Población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 Objetivo (PO)</a:t>
                      </a:r>
                      <a:endParaRPr lang="es-MX" sz="1000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000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80906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12,272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9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971420"/>
                  </a:ext>
                </a:extLst>
              </a:tr>
            </a:tbl>
          </a:graphicData>
        </a:graphic>
      </p:graphicFrame>
      <p:sp>
        <p:nvSpPr>
          <p:cNvPr id="15" name="14 Elipse"/>
          <p:cNvSpPr/>
          <p:nvPr/>
        </p:nvSpPr>
        <p:spPr>
          <a:xfrm>
            <a:off x="251520" y="4498360"/>
            <a:ext cx="370800" cy="370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3</a:t>
            </a: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C1A1D5DE-268A-ED91-F6E6-19DF806DD99F}"/>
              </a:ext>
            </a:extLst>
          </p:cNvPr>
          <p:cNvSpPr txBox="1"/>
          <p:nvPr/>
        </p:nvSpPr>
        <p:spPr>
          <a:xfrm>
            <a:off x="611560" y="451984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42F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Planeación y Orientación a Resultados</a:t>
            </a:r>
          </a:p>
        </p:txBody>
      </p:sp>
      <p:graphicFrame>
        <p:nvGraphicFramePr>
          <p:cNvPr id="1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23247"/>
              </p:ext>
            </p:extLst>
          </p:nvPr>
        </p:nvGraphicFramePr>
        <p:xfrm>
          <a:off x="436919" y="4930409"/>
          <a:ext cx="2584715" cy="370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8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Programa General de Obra (PGO).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52736"/>
              </p:ext>
            </p:extLst>
          </p:nvPr>
        </p:nvGraphicFramePr>
        <p:xfrm>
          <a:off x="436920" y="5298905"/>
          <a:ext cx="8239536" cy="12797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3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del sitio web de Armonización contable del Gobierno del Estado de Sinaloa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5"/>
                        </a:rPr>
                        <a:t>https://armonizacioncontable.sinaloa.gob.mx/detalle/organismo.aspx?id=25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), del sitio web oficial del ISIFE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6"/>
                        </a:rPr>
                        <a:t>https://www.isife.gob.mx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), del sitio de Transparencia del Gobierno del Estado de Sinaloa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7"/>
                        </a:rPr>
                        <a:t>https://transparencia.sinaloa.gob.mx/p/datos-abiertos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y en el sitio COMPRANET Sinaloa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8"/>
                        </a:rPr>
                        <a:t>https://compranet.sinaloa.gob.mx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, se puede consultar  distintos documentos donde el ISIFE reporta sus avances, licitaciones, contrataciones y resultados del programa.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4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ED2BB3C1-9FBC-3D90-C22F-7CC62A618CCA}"/>
              </a:ext>
            </a:extLst>
          </p:cNvPr>
          <p:cNvSpPr txBox="1"/>
          <p:nvPr/>
        </p:nvSpPr>
        <p:spPr>
          <a:xfrm>
            <a:off x="611560" y="100221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Cobertura y Focalización</a:t>
            </a:r>
          </a:p>
        </p:txBody>
      </p:sp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74620"/>
              </p:ext>
            </p:extLst>
          </p:nvPr>
        </p:nvGraphicFramePr>
        <p:xfrm>
          <a:off x="323528" y="1492384"/>
          <a:ext cx="8496944" cy="1432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2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la MIR del programa, se establece que los objetivos del programa son los “</a:t>
                      </a:r>
                      <a:r>
                        <a:rPr lang="es-MX" sz="1100" b="0" i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espacios educativos construidos y/o rehabilitados para la educación Básica. Media Superior y Superior en el Estado de Sinaloa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”.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Referente a los alumnos, la población objetivo fue de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12,272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alumnos, y se captaron a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12,272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alumnos, con lo que se alcanzó una cobertura del 100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%.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Referente a los planteles, la población objetivo fue de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planteles, y se captaron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planteles, con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lo que se alcanzó una cobertura del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88.89%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.</a:t>
                      </a: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1705971" y="2995451"/>
            <a:ext cx="1768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Mestiza" panose="00000500000000000000" pitchFamily="50" charset="0"/>
              </a:rPr>
              <a:t>Cobertura del Programa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892991" y="2991235"/>
            <a:ext cx="2063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Mestiza" panose="00000500000000000000" pitchFamily="50" charset="0"/>
              </a:rPr>
              <a:t>Población Objetivo Atendida</a:t>
            </a:r>
          </a:p>
        </p:txBody>
      </p:sp>
      <p:sp>
        <p:nvSpPr>
          <p:cNvPr id="16" name="CuadroTexto 15"/>
          <p:cNvSpPr txBox="1"/>
          <p:nvPr/>
        </p:nvSpPr>
        <p:spPr>
          <a:xfrm rot="16200000">
            <a:off x="71500" y="3899569"/>
            <a:ext cx="76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Mestiza" panose="00000500000000000000" pitchFamily="50" charset="0"/>
              </a:rPr>
              <a:t>Alumnos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9959" y="5589205"/>
            <a:ext cx="792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Mestiza" panose="00000500000000000000" pitchFamily="50" charset="0"/>
              </a:rPr>
              <a:t>Planteles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 rot="16200000">
            <a:off x="4680012" y="3849621"/>
            <a:ext cx="76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Mestiza" panose="00000500000000000000" pitchFamily="50" charset="0"/>
              </a:rPr>
              <a:t>Alumnos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 rot="16200000">
            <a:off x="4666801" y="5557730"/>
            <a:ext cx="792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Mestiza" panose="00000500000000000000" pitchFamily="50" charset="0"/>
              </a:rPr>
              <a:t>Planteles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20" y="5019714"/>
            <a:ext cx="4090771" cy="17216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7" y="3252869"/>
            <a:ext cx="3962743" cy="16228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r="9609"/>
          <a:stretch/>
        </p:blipFill>
        <p:spPr>
          <a:xfrm>
            <a:off x="5217721" y="3252869"/>
            <a:ext cx="3386727" cy="14881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r="15451"/>
          <a:stretch/>
        </p:blipFill>
        <p:spPr>
          <a:xfrm>
            <a:off x="5217721" y="4892780"/>
            <a:ext cx="3458735" cy="17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</a:p>
        </p:txBody>
      </p:sp>
      <p:graphicFrame>
        <p:nvGraphicFramePr>
          <p:cNvPr id="1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66469"/>
              </p:ext>
            </p:extLst>
          </p:nvPr>
        </p:nvGraphicFramePr>
        <p:xfrm>
          <a:off x="240760" y="1484784"/>
          <a:ext cx="4032448" cy="17917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 dicho programa, se lleva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 cabo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las siguientes actividades: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endParaRPr lang="es-MX" sz="4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Construcción.</a:t>
                      </a: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Rehabilitación.</a:t>
                      </a: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Equipamiento.</a:t>
                      </a:r>
                    </a:p>
                    <a:p>
                      <a:pPr marL="36000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Mejoramiento de espacios educativos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.</a:t>
                      </a: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None/>
                      </a:pPr>
                      <a:endParaRPr lang="es-MX" sz="5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42341"/>
              </p:ext>
            </p:extLst>
          </p:nvPr>
        </p:nvGraphicFramePr>
        <p:xfrm>
          <a:off x="4499992" y="1484784"/>
          <a:ext cx="3528392" cy="3240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Gastos desglosados del programa y su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clasificación: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61165"/>
              </p:ext>
            </p:extLst>
          </p:nvPr>
        </p:nvGraphicFramePr>
        <p:xfrm>
          <a:off x="4788024" y="1911466"/>
          <a:ext cx="3816424" cy="3317733"/>
        </p:xfrm>
        <a:graphic>
          <a:graphicData uri="http://schemas.openxmlformats.org/drawingml/2006/table">
            <a:tbl>
              <a:tblPr firstRow="1" firstCol="1" bandRow="1"/>
              <a:tblGrid>
                <a:gridCol w="2173945">
                  <a:extLst>
                    <a:ext uri="{9D8B030D-6E8A-4147-A177-3AD203B41FA5}">
                      <a16:colId xmlns:a16="http://schemas.microsoft.com/office/drawing/2014/main" val="1901625481"/>
                    </a:ext>
                  </a:extLst>
                </a:gridCol>
                <a:gridCol w="1642479">
                  <a:extLst>
                    <a:ext uri="{9D8B030D-6E8A-4147-A177-3AD203B41FA5}">
                      <a16:colId xmlns:a16="http://schemas.microsoft.com/office/drawing/2014/main" val="2177681842"/>
                    </a:ext>
                  </a:extLst>
                </a:gridCol>
              </a:tblGrid>
              <a:tr h="39350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Capítulos de gasto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</a:t>
                      </a:r>
                      <a:r>
                        <a:rPr lang="es-MX" sz="10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7087"/>
                  </a:ext>
                </a:extLst>
              </a:tr>
              <a:tr h="357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2694"/>
                  </a:ext>
                </a:extLst>
              </a:tr>
              <a:tr h="2411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1000: Servicios personales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44770"/>
                  </a:ext>
                </a:extLst>
              </a:tr>
              <a:tr h="4602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2000: Materiales y suministros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19628"/>
                  </a:ext>
                </a:extLst>
              </a:tr>
              <a:tr h="2411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3000: Servicios generales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118"/>
                  </a:ext>
                </a:extLst>
              </a:tr>
              <a:tr h="6019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4000: Transferencias, asignaciones, subsidios y otras ayudas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88536"/>
                  </a:ext>
                </a:extLst>
              </a:tr>
              <a:tr h="4602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5000: Bienes muebles e inmuebles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49607"/>
                  </a:ext>
                </a:extLst>
              </a:tr>
              <a:tr h="2411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6000: Obras públicas</a:t>
                      </a:r>
                      <a:endParaRPr lang="es-MX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$ 109,109,574.00</a:t>
                      </a:r>
                      <a:endParaRPr lang="es-MX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135101"/>
                  </a:ext>
                </a:extLst>
              </a:tr>
              <a:tr h="32132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$ 109,109,574.00</a:t>
                      </a:r>
                      <a:endParaRPr lang="es-MX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35262"/>
                  </a:ext>
                </a:extLst>
              </a:tr>
            </a:tbl>
          </a:graphicData>
        </a:graphic>
      </p:graphicFrame>
      <p:sp>
        <p:nvSpPr>
          <p:cNvPr id="9" name="4 Elipse">
            <a:extLst>
              <a:ext uri="{FF2B5EF4-FFF2-40B4-BE49-F238E27FC236}">
                <a16:creationId xmlns:a16="http://schemas.microsoft.com/office/drawing/2014/main" id="{86EFDE5D-2D09-4048-B494-CE66419CD8F8}"/>
              </a:ext>
            </a:extLst>
          </p:cNvPr>
          <p:cNvSpPr/>
          <p:nvPr/>
        </p:nvSpPr>
        <p:spPr>
          <a:xfrm>
            <a:off x="224136" y="540862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6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4CF6CDB5-6173-81AC-F27E-7983D6420A9B}"/>
              </a:ext>
            </a:extLst>
          </p:cNvPr>
          <p:cNvSpPr txBox="1"/>
          <p:nvPr/>
        </p:nvSpPr>
        <p:spPr>
          <a:xfrm>
            <a:off x="594936" y="543011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Percepción de la Población Atendida</a:t>
            </a:r>
          </a:p>
        </p:txBody>
      </p:sp>
      <p:graphicFrame>
        <p:nvGraphicFramePr>
          <p:cNvPr id="12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9219"/>
              </p:ext>
            </p:extLst>
          </p:nvPr>
        </p:nvGraphicFramePr>
        <p:xfrm>
          <a:off x="305480" y="5782837"/>
          <a:ext cx="8424936" cy="8145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5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Infraestructura Educativa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Superior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(FAM)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cuenta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 un instrumento para medir el grado de satisfacción de la Población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Atendida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. Por lo que, se recomienda gestionar dicho instrumentos que permita recabar información para medir el grado de satisfacción de la población atendida y sus resultados.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805664" cy="197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004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6" name="20 Elipse"/>
          <p:cNvSpPr/>
          <p:nvPr/>
        </p:nvSpPr>
        <p:spPr>
          <a:xfrm>
            <a:off x="251037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21837" y="100221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43474"/>
              </p:ext>
            </p:extLst>
          </p:nvPr>
        </p:nvGraphicFramePr>
        <p:xfrm>
          <a:off x="179511" y="1484784"/>
          <a:ext cx="8856985" cy="521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582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4054403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57999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050" b="1" dirty="0" smtClean="0">
                          <a:latin typeface="Mestiza" panose="00000500000000000000" pitchFamily="50" charset="0"/>
                        </a:rPr>
                        <a:t>Indicador Fin.</a:t>
                      </a:r>
                      <a:r>
                        <a:rPr lang="es-MX" sz="1050" dirty="0" smtClean="0">
                          <a:latin typeface="Mestiza" panose="00000500000000000000" pitchFamily="50" charset="0"/>
                        </a:rPr>
                        <a:t> Porcentaje de acciones de planeación y ejecución para el mejoramiento y modernización de la infraestructura física educativa en el Estado de Sinaloa.</a:t>
                      </a:r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871602"/>
                  </a:ext>
                </a:extLst>
              </a:tr>
              <a:tr h="57999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05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050" b="1" baseline="0" dirty="0" smtClean="0">
                          <a:latin typeface="Mestiza" panose="00000500000000000000" pitchFamily="50" charset="0"/>
                        </a:rPr>
                        <a:t> Propósito.</a:t>
                      </a:r>
                      <a:r>
                        <a:rPr lang="es-MX" sz="1050" baseline="0" dirty="0" smtClean="0">
                          <a:latin typeface="Mestiza" panose="00000500000000000000" pitchFamily="50" charset="0"/>
                        </a:rPr>
                        <a:t> Porcentaje de acciones realizadas para el mejoramiento y modernización que contribuyen a la calidad de la infraestructura educativa en el Estado de Sinaloa.</a:t>
                      </a:r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819995"/>
                  </a:ext>
                </a:extLst>
              </a:tr>
              <a:tr h="57999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050" b="1" dirty="0" smtClean="0">
                          <a:latin typeface="Mestiza" panose="00000500000000000000" pitchFamily="50" charset="0"/>
                        </a:rPr>
                        <a:t>Indicador Componente 1.</a:t>
                      </a:r>
                      <a:r>
                        <a:rPr lang="es-MX" sz="1050" dirty="0" smtClean="0">
                          <a:latin typeface="Mestiza" panose="00000500000000000000" pitchFamily="50" charset="0"/>
                        </a:rPr>
                        <a:t> Porcentaje de obras construidas para el mejoramiento y modernización que contribuyen a la calidad de la infraestructura física educativa en el Estado de Sinaloa.</a:t>
                      </a:r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396893"/>
                  </a:ext>
                </a:extLst>
              </a:tr>
              <a:tr h="57999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050" b="1" dirty="0" smtClean="0">
                          <a:latin typeface="Mestiza" panose="00000500000000000000" pitchFamily="50" charset="0"/>
                        </a:rPr>
                        <a:t>Indicador Componente 2.</a:t>
                      </a:r>
                      <a:r>
                        <a:rPr lang="es-MX" sz="1050" dirty="0" smtClean="0">
                          <a:latin typeface="Mestiza" panose="00000500000000000000" pitchFamily="50" charset="0"/>
                        </a:rPr>
                        <a:t> Porcentaje de techumbres metálicas construidas para el mejoramiento y modernización que contribuyen a la calidad de la infraestructura física educativa en el Estado de Sinaloa.</a:t>
                      </a:r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935566"/>
                  </a:ext>
                </a:extLst>
              </a:tr>
              <a:tr h="57999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05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050" b="1" baseline="0" dirty="0" smtClean="0">
                          <a:latin typeface="Mestiza" panose="00000500000000000000" pitchFamily="50" charset="0"/>
                        </a:rPr>
                        <a:t> Actividad 1.</a:t>
                      </a:r>
                      <a:r>
                        <a:rPr lang="es-MX" sz="1050" baseline="0" dirty="0" smtClean="0">
                          <a:latin typeface="Mestiza" panose="00000500000000000000" pitchFamily="50" charset="0"/>
                        </a:rPr>
                        <a:t> Porcentaje de levantamientos de los espacios físicos que contribuyen a la calidad de la infraestructura física educativa en el Estado de Sinaloa.</a:t>
                      </a:r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397770"/>
                  </a:ext>
                </a:extLst>
              </a:tr>
              <a:tr h="57999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050" b="1" dirty="0" smtClean="0">
                          <a:latin typeface="Mestiza" panose="00000500000000000000" pitchFamily="50" charset="0"/>
                        </a:rPr>
                        <a:t>Indicador Actividad 2</a:t>
                      </a:r>
                      <a:r>
                        <a:rPr lang="es-MX" sz="1050" dirty="0" smtClean="0">
                          <a:latin typeface="Mestiza" panose="00000500000000000000" pitchFamily="50" charset="0"/>
                        </a:rPr>
                        <a:t>. Porcentaje de costeo de obras de los espacios físicos que contribuyen a la calidad de la infraestructura física educativa en el Estado de Sinaloa.</a:t>
                      </a:r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2357474"/>
                  </a:ext>
                </a:extLst>
              </a:tr>
              <a:tr h="57999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050" b="1" dirty="0" smtClean="0">
                          <a:latin typeface="Mestiza" panose="00000500000000000000" pitchFamily="50" charset="0"/>
                        </a:rPr>
                        <a:t>Indicador Actividad 3.</a:t>
                      </a:r>
                      <a:r>
                        <a:rPr lang="es-MX" sz="1050" dirty="0" smtClean="0">
                          <a:latin typeface="Mestiza" panose="00000500000000000000" pitchFamily="50" charset="0"/>
                        </a:rPr>
                        <a:t> Porcentaje de visitas de supervisión de obras a los espacios físicos que contribuyen a la calidad de la infraestructura física educativa en el Estado de Sinaloa.</a:t>
                      </a:r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9487830"/>
                  </a:ext>
                </a:extLst>
              </a:tr>
              <a:tr h="57999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050" b="1" dirty="0" smtClean="0">
                          <a:latin typeface="Mestiza" panose="00000500000000000000" pitchFamily="50" charset="0"/>
                        </a:rPr>
                        <a:t>Indicador Actividad 4.</a:t>
                      </a:r>
                      <a:r>
                        <a:rPr lang="es-MX" sz="1050" b="0" dirty="0" smtClean="0">
                          <a:latin typeface="Mestiza" panose="00000500000000000000" pitchFamily="50" charset="0"/>
                        </a:rPr>
                        <a:t> Porcentaje de expedientes de obra que contribuyen a la calidad de la infraestructura física educativa en el Estado de Sinaloa.</a:t>
                      </a:r>
                      <a:endParaRPr lang="es-MX" sz="1050" b="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9468466"/>
                  </a:ext>
                </a:extLst>
              </a:tr>
              <a:tr h="579990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050" b="1" dirty="0" smtClean="0">
                          <a:latin typeface="Mestiza" panose="00000500000000000000" pitchFamily="50" charset="0"/>
                        </a:rPr>
                        <a:t>Indicador Actividad 5.</a:t>
                      </a:r>
                      <a:r>
                        <a:rPr lang="es-MX" sz="1050" b="0" dirty="0" smtClean="0">
                          <a:latin typeface="Mestiza" panose="00000500000000000000" pitchFamily="50" charset="0"/>
                        </a:rPr>
                        <a:t> Porcentaje de reportes de avances físicos de las obras que contribuyen a la calidad de la infraestructura física educativa en el Estado de Sinaloa.</a:t>
                      </a:r>
                      <a:endParaRPr lang="es-MX" sz="1050" b="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05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681413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53" y="1340769"/>
            <a:ext cx="3962743" cy="8640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753" y="1963078"/>
            <a:ext cx="3962743" cy="8178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849" y="2564904"/>
            <a:ext cx="3956647" cy="74658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/>
          <a:srcRect t="19820"/>
          <a:stretch/>
        </p:blipFill>
        <p:spPr>
          <a:xfrm>
            <a:off x="5073753" y="3284984"/>
            <a:ext cx="3962743" cy="60397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/>
          <a:srcRect t="21846" b="19899"/>
          <a:stretch/>
        </p:blipFill>
        <p:spPr>
          <a:xfrm>
            <a:off x="5073753" y="3833140"/>
            <a:ext cx="3962743" cy="53196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/>
          <a:srcRect t="14440" b="20581"/>
          <a:stretch/>
        </p:blipFill>
        <p:spPr>
          <a:xfrm>
            <a:off x="5073753" y="4347510"/>
            <a:ext cx="3956647" cy="59365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/>
          <a:srcRect t="14684" b="19234"/>
          <a:stretch/>
        </p:blipFill>
        <p:spPr>
          <a:xfrm>
            <a:off x="5067657" y="4897044"/>
            <a:ext cx="3962743" cy="62018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0"/>
          <a:srcRect t="16789" b="18090"/>
          <a:stretch/>
        </p:blipFill>
        <p:spPr>
          <a:xfrm>
            <a:off x="5076800" y="5517232"/>
            <a:ext cx="3962743" cy="54818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57" y="6028527"/>
            <a:ext cx="3956647" cy="7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76507"/>
              </p:ext>
            </p:extLst>
          </p:nvPr>
        </p:nvGraphicFramePr>
        <p:xfrm>
          <a:off x="251520" y="1480905"/>
          <a:ext cx="8568952" cy="511075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1719775249"/>
                    </a:ext>
                  </a:extLst>
                </a:gridCol>
              </a:tblGrid>
              <a:tr h="2667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Fortalezas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está vinculado a los objetivos y estrategias del PED Sinaloa 2017 –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MIR y sus fichas técnicas donde las metas de los indicadores están orientadas a impulsar el desempeño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Existen elementos metodológicos y de planeación que permiten diseñar, monitoreo, dar seguimiento, evaluar y rendir cuentas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información sobre la población objetivo, que cubre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alcanzó un 100% de cobertura en el ejercicio fiscal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Existen sitios web oficiales donde se puede localizar la información de resultados principales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utilizan elementos metodológicos y normas que apoyan la información.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indicadores de Fin y Propósito cumplen con resultados satisfactorios, mismos que se encuentran vertidos en la MIR.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conoce la disponibilidad de recursos para aplicarse en las obras, tomando como base los oficios de autorización emitidos por las autoridades facultadas e Instituciones Académicas.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elaboran los Programas Generales de Obra (PGO) que es un instrumento que permite identificar las obras a realizarse y el importe de la inversión para cada una de ellas.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valida que el proyecto presentado sea el adecuado para cada una de las necesidades del plantel educativo a atender y cumpla con la normatividad aplicable.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tiene identificado el problema que busca resolver, mismo que se encuentra identificado en el árbol del problema del programa y en el PSS 2020 – 2024 derivado del PND 2019 – 2024.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vinculado con los Objetivos del Desarrollo Sostenible.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utiliza sistemas de captura y análisis de la información.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Aprovechar las solicitudes de Servicios de Infraestructura de otros ejercicios para integrar un catálogo de necesidades para obtener información complementaria.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100" b="0" kern="1200" baseline="0" dirty="0">
                        <a:solidFill>
                          <a:schemeClr val="tx1"/>
                        </a:solidFill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7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52824"/>
              </p:ext>
            </p:extLst>
          </p:nvPr>
        </p:nvGraphicFramePr>
        <p:xfrm>
          <a:off x="251520" y="1480905"/>
          <a:ext cx="8568952" cy="28727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1719775249"/>
                    </a:ext>
                  </a:extLst>
                </a:gridCol>
              </a:tblGrid>
              <a:tr h="266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Debilidades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100" b="1" kern="120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08727"/>
                  </a:ext>
                </a:extLst>
              </a:tr>
              <a:tr h="864563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Presupuesto insuficiente para atender las necesidades de los planteles de manera simultánea.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Falta de mecanismos de control adecuados que garanticen que las obras inicien, concluyan y operen convenientemente.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Limitado conocimiento sobre la situación actual de Infraestructura Física Educativa.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Carencia de programas de acciones para resolver los problemas detectados, a fin de verificar que las deficiencias se solucionan de manera oportuna y puntual.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100" b="0" kern="1200" dirty="0">
                        <a:solidFill>
                          <a:schemeClr val="tx1"/>
                        </a:solidFill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diseño de los indicadores de la MIR puede que no reflejen los alcances reales del fondo.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niveles de las metas de los indicadores de la MIR no son claros.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cumplir con las metas establecidas en relación con la cobertura de atención.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Riesgo operativo por mala articulación en los procesos.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100" b="0" kern="1200" dirty="0">
                        <a:solidFill>
                          <a:schemeClr val="tx1"/>
                        </a:solidFill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8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80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8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9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1002214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Recomendaciones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05984"/>
              </p:ext>
            </p:extLst>
          </p:nvPr>
        </p:nvGraphicFramePr>
        <p:xfrm>
          <a:off x="611560" y="2218363"/>
          <a:ext cx="7992887" cy="4378986"/>
        </p:xfrm>
        <a:graphic>
          <a:graphicData uri="http://schemas.openxmlformats.org/drawingml/2006/table">
            <a:tbl>
              <a:tblPr firstRow="1" firstCol="1" bandRow="1"/>
              <a:tblGrid>
                <a:gridCol w="1613244">
                  <a:extLst>
                    <a:ext uri="{9D8B030D-6E8A-4147-A177-3AD203B41FA5}">
                      <a16:colId xmlns:a16="http://schemas.microsoft.com/office/drawing/2014/main" val="1446242587"/>
                    </a:ext>
                  </a:extLst>
                </a:gridCol>
                <a:gridCol w="6379643">
                  <a:extLst>
                    <a:ext uri="{9D8B030D-6E8A-4147-A177-3AD203B41FA5}">
                      <a16:colId xmlns:a16="http://schemas.microsoft.com/office/drawing/2014/main" val="3900480625"/>
                    </a:ext>
                  </a:extLst>
                </a:gridCol>
              </a:tblGrid>
              <a:tr h="247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10732"/>
                  </a:ext>
                </a:extLst>
              </a:tr>
              <a:tr h="516471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Medición de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acciones para incrementar el presupuesto del programa.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68073"/>
                  </a:ext>
                </a:extLst>
              </a:tr>
              <a:tr h="5164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un instrumento para medir la satisfacción de la población atendida.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749421"/>
                  </a:ext>
                </a:extLst>
              </a:tr>
              <a:tr h="516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 seguimiento a la gestión de asignación de recurso que se requiere para solventar lo que conlleva esta tarea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53304"/>
                  </a:ext>
                </a:extLst>
              </a:tr>
              <a:tr h="516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Adecuar los mecanismos de control para garantizar de manera eficiente la ejecución de obras.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865418"/>
                  </a:ext>
                </a:extLst>
              </a:tr>
              <a:tr h="516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un informe sobre la situación actual de la Infraestructura Física Educativa.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274454"/>
                  </a:ext>
                </a:extLst>
              </a:tr>
              <a:tr h="516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Revisar la MIR.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754666"/>
                  </a:ext>
                </a:extLst>
              </a:tr>
              <a:tr h="516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 de los procesos de programación, contratación y ejecución de las obras, con el objetivo de optimizar los tiempos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566842"/>
                  </a:ext>
                </a:extLst>
              </a:tr>
              <a:tr h="5164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Incesante demanda generada para la construcción y rehabilitación de los espacios educativos, al igual de reemplazar todo tipo de equipamiento con el que se contaba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121811"/>
                  </a:ext>
                </a:extLst>
              </a:tr>
            </a:tbl>
          </a:graphicData>
        </a:graphic>
      </p:graphicFrame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49108"/>
              </p:ext>
            </p:extLst>
          </p:nvPr>
        </p:nvGraphicFramePr>
        <p:xfrm>
          <a:off x="539551" y="1484784"/>
          <a:ext cx="8136903" cy="6480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continuación,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se presentan las recomendaciones necesarias por sección de la evaluación, asimismo, se pretende atender debilidades y/o amenazas que presenta el Programa.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09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9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540000" cy="54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10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748305" y="10814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Valoración final de Programa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72440"/>
              </p:ext>
            </p:extLst>
          </p:nvPr>
        </p:nvGraphicFramePr>
        <p:xfrm>
          <a:off x="5004048" y="1853197"/>
          <a:ext cx="3600400" cy="3168352"/>
        </p:xfrm>
        <a:graphic>
          <a:graphicData uri="http://schemas.openxmlformats.org/drawingml/2006/table">
            <a:tbl>
              <a:tblPr firstRow="1" firstCol="1" bandRow="1"/>
              <a:tblGrid>
                <a:gridCol w="2498321">
                  <a:extLst>
                    <a:ext uri="{9D8B030D-6E8A-4147-A177-3AD203B41FA5}">
                      <a16:colId xmlns:a16="http://schemas.microsoft.com/office/drawing/2014/main" val="4247356916"/>
                    </a:ext>
                  </a:extLst>
                </a:gridCol>
                <a:gridCol w="1102079">
                  <a:extLst>
                    <a:ext uri="{9D8B030D-6E8A-4147-A177-3AD203B41FA5}">
                      <a16:colId xmlns:a16="http://schemas.microsoft.com/office/drawing/2014/main" val="3034536759"/>
                    </a:ext>
                  </a:extLst>
                </a:gridCol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Calificación ponderada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2486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1384"/>
                  </a:ext>
                </a:extLst>
              </a:tr>
              <a:tr h="63367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Planeación y orientación a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707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y focalización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4384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71270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8875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1707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final de la evaluación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36764"/>
                  </a:ext>
                </a:extLst>
              </a:tr>
            </a:tbl>
          </a:graphicData>
        </a:graphic>
      </p:graphicFrame>
      <p:graphicFrame>
        <p:nvGraphicFramePr>
          <p:cNvPr id="1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04731"/>
              </p:ext>
            </p:extLst>
          </p:nvPr>
        </p:nvGraphicFramePr>
        <p:xfrm>
          <a:off x="539552" y="1772816"/>
          <a:ext cx="4248472" cy="30776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 acuerdo a las</a:t>
                      </a:r>
                      <a:r>
                        <a:rPr lang="es-MX" sz="1100" b="0" baseline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preguntas que tienen una respuesta binaria y que presentan una calificación, se obtuvieron los resultados que se presentan en el cuadro.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Como se puede observar, la puntuación global es de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1.44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sobre una calificación máxima de 4 para cada uno de los temas, destacándose las notas de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operación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y diseño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sin embargo, es preciso anotar que este es el primer ejercicio de evaluación de este programa en el estado de Sinaloa por lo que </a:t>
                      </a: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hay evaluaciones previas</a:t>
                      </a: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que permitan contestar las preguntas 16, 17, 18, 19 y 20 en la sección de Planeación y Orientación a Resultados y las preguntas 46, 47, 48, 49, 50 y 51 de la sección de Resultados.</a:t>
                      </a:r>
                      <a:endParaRPr lang="es-MX" sz="1100" b="0" baseline="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53644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7446</TotalTime>
  <Words>1637</Words>
  <Application>Microsoft Office PowerPoint</Application>
  <PresentationFormat>Presentación en pantalla (4:3)</PresentationFormat>
  <Paragraphs>167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Mestiza</vt:lpstr>
      <vt:lpstr>Times New Roman</vt:lpstr>
      <vt:lpstr>Wingdings</vt:lpstr>
      <vt:lpstr>INFORME. Asistencia Alimentaria (Despensas y Desayunos Escolares)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Superior (FAM)</dc:title>
  <dc:creator>CLSinaloa</dc:creator>
  <cp:lastModifiedBy>Lenovo</cp:lastModifiedBy>
  <cp:revision>299</cp:revision>
  <dcterms:created xsi:type="dcterms:W3CDTF">2020-02-21T23:32:07Z</dcterms:created>
  <dcterms:modified xsi:type="dcterms:W3CDTF">2022-12-14T18:17:01Z</dcterms:modified>
</cp:coreProperties>
</file>